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02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C61E0DA-F119-4DC8-9AE9-3ABB2975D23E}" type="datetimeFigureOut">
              <a:rPr lang="ru-RU"/>
              <a:pPr>
                <a:defRPr/>
              </a:pPr>
              <a:t>25.04.2011</a:t>
            </a:fld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8101B6F-B446-4E99-B351-0DDA4BFA6D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EA7E2-2601-4736-9763-728258D36ECE}" type="datetimeFigureOut">
              <a:rPr lang="ru-RU"/>
              <a:pPr>
                <a:defRPr/>
              </a:pPr>
              <a:t>25.04.2011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26ECC-2FD9-4C0D-B435-9F57526BF5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55DDA23-4191-4DC5-AB3C-80D25CE5F3FE}" type="datetimeFigureOut">
              <a:rPr lang="ru-RU"/>
              <a:pPr>
                <a:defRPr/>
              </a:pPr>
              <a:t>25.04.2011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4A2E9241-4198-4995-A138-3B147EB3DB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E7707-3C1C-4D16-9DDE-F6FA6CB3A03F}" type="datetimeFigureOut">
              <a:rPr lang="ru-RU"/>
              <a:pPr>
                <a:defRPr/>
              </a:pPr>
              <a:t>25.04.2011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6EF91-E40E-413C-B0CE-E1B0FCE06A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5A58788D-3059-4182-B0FE-43F16CDE11F2}" type="datetimeFigureOut">
              <a:rPr lang="ru-RU"/>
              <a:pPr>
                <a:defRPr/>
              </a:pPr>
              <a:t>25.04.2011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8ECBB4B-DCCE-49AB-9327-31FDD36738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CBD3F-E41F-42F6-B30A-6365DD197EA4}" type="datetimeFigureOut">
              <a:rPr lang="ru-RU"/>
              <a:pPr>
                <a:defRPr/>
              </a:pPr>
              <a:t>25.04.2011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ADBCC-37D4-4259-9954-C8CDE41BDF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933C9-BFDB-40C0-8518-14DC6366000B}" type="datetimeFigureOut">
              <a:rPr lang="ru-RU"/>
              <a:pPr>
                <a:defRPr/>
              </a:pPr>
              <a:t>25.04.2011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B2630-C32A-4937-81B6-54E1C4DAE8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62F0F-BC32-4ABB-848B-3CC812929CF2}" type="datetimeFigureOut">
              <a:rPr lang="ru-RU"/>
              <a:pPr>
                <a:defRPr/>
              </a:pPr>
              <a:t>25.04.2011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34715-9265-49D5-9F25-4C49BD5283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7E14A-4767-46B7-B08B-1FD66B94926C}" type="datetimeFigureOut">
              <a:rPr lang="ru-RU"/>
              <a:pPr>
                <a:defRPr/>
              </a:pPr>
              <a:t>25.04.2011</a:t>
            </a:fld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BC9FF-EB0E-42E3-BB16-C085C5F082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F4917-AEF2-4182-9B46-201870C15017}" type="datetimeFigureOut">
              <a:rPr lang="ru-RU"/>
              <a:pPr>
                <a:defRPr/>
              </a:pPr>
              <a:t>25.04.2011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0394D-111A-46D8-BF7F-F8FD3A8BF0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72F14BB-167B-45D4-BB28-F21714B3C5AC}" type="datetimeFigureOut">
              <a:rPr lang="ru-RU"/>
              <a:pPr>
                <a:defRPr/>
              </a:pPr>
              <a:t>25.04.2011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076CE9D-C73F-4991-8407-88B1429BAA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777A7E46-4678-4A09-B94D-EB67BE9E1870}" type="datetimeFigureOut">
              <a:rPr lang="ru-RU"/>
              <a:pPr>
                <a:defRPr/>
              </a:pPr>
              <a:t>25.04.2011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F0DBBD66-985A-4557-836B-F4B39BE720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6" r:id="rId2"/>
    <p:sldLayoutId id="2147483684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5" r:id="rId9"/>
    <p:sldLayoutId id="2147483682" r:id="rId10"/>
    <p:sldLayoutId id="214748368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Constant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Constant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Constant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Constantia" pitchFamily="18" charset="0"/>
        </a:defRPr>
      </a:lvl9pPr>
      <a:extLst/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00ADDC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00ADDC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00ADDC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00ADDC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Презентация на тему</a:t>
            </a:r>
            <a:br>
              <a:rPr lang="ru-RU" dirty="0" smtClean="0"/>
            </a:br>
            <a:r>
              <a:rPr lang="ru-RU" dirty="0" smtClean="0"/>
              <a:t>Порог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14744" y="5143512"/>
            <a:ext cx="5114925" cy="110172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Студентки РФ-11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Карапетян Анны</a:t>
            </a:r>
            <a:endParaRPr lang="ru-RU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idx="2"/>
          </p:nvPr>
        </p:nvSpPr>
        <p:spPr>
          <a:xfrm>
            <a:off x="457200" y="285751"/>
            <a:ext cx="7258050" cy="3500439"/>
          </a:xfrm>
        </p:spPr>
        <p:txBody>
          <a:bodyPr>
            <a:normAutofit/>
          </a:bodyPr>
          <a:lstStyle/>
          <a:p>
            <a:pPr fontAlgn="auto">
              <a:buFont typeface="Wingdings 2"/>
              <a:buNone/>
              <a:defRPr/>
            </a:pP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На Пороге  символически уничтожали колдунов, ведьм и другую опасность. У </a:t>
            </a:r>
            <a:r>
              <a:rPr lang="ru-RU" sz="2400" dirty="0" err="1" smtClean="0">
                <a:solidFill>
                  <a:schemeClr val="bg2">
                    <a:lumMod val="10000"/>
                  </a:schemeClr>
                </a:solidFill>
              </a:rPr>
              <a:t>мораван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 женщина, которая подверглась влиянию колдовства, вбивала топор в Порог,  этим она выкалывала </a:t>
            </a:r>
            <a:r>
              <a:rPr lang="ru-RU" sz="2400" dirty="0" err="1" smtClean="0">
                <a:solidFill>
                  <a:schemeClr val="bg2">
                    <a:lumMod val="10000"/>
                  </a:schemeClr>
                </a:solidFill>
              </a:rPr>
              <a:t>чародейнице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 глаза и колола ее тело. Гуцулы под Рождество обходили скот с хлебом, медом и ладаном, замыкали хлев и тогда вбивали в Порог  топор, чтобы замкнуть волку пасть. Словаки вбивали топор в Порог  во время грозы в качестве оберега. </a:t>
            </a:r>
          </a:p>
          <a:p>
            <a:pPr fontAlgn="auto">
              <a:buFont typeface="Wingdings 2"/>
              <a:buNone/>
              <a:defRPr/>
            </a:pPr>
            <a:endParaRPr lang="ru-RU" dirty="0"/>
          </a:p>
        </p:txBody>
      </p:sp>
      <p:pic>
        <p:nvPicPr>
          <p:cNvPr id="15363" name="Содержимое 7" descr="172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85852" y="3786190"/>
            <a:ext cx="5500726" cy="2714644"/>
          </a:xfrm>
        </p:spPr>
      </p:pic>
    </p:spTree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357188"/>
            <a:ext cx="7239000" cy="6148387"/>
          </a:xfrm>
        </p:spPr>
        <p:txBody>
          <a:bodyPr>
            <a:normAutofit fontScale="70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Сидение и стояние на Пороге  как действие, противоречащее повседневной практике, широко применялось в славянской магии, в том числе связанной с нечистой силой, и могло сопровождаться иными действиями, имеющими кощунственный характер. На Русском Севере девушки гадали, сидя или стоя на Пороге бани; выходя из бани, девушка левой ногой наступала на Порог,  а правой на землю и произносила слова заговора-присушки; чтобы увидеть в бане черта, заходили в нее ночью и, ступив одной ногой за Порог,  снимали с шеи крест и клали его под пяту. В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Заонежье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считалось, что на Пасху каждый может увидеть домового и поговорить с ним: для этого следовало не пойти на заутреню, а сесть на Порог  и зажечь свечу, принесенную с заутрени в Великий четверг. В Полесье хозяйка в Страстной четверг пряла особую нить до восхода солнца на Пороге,  иногда раздетая донага.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00430" y="642918"/>
            <a:ext cx="1643074" cy="687724"/>
          </a:xfrm>
        </p:spPr>
        <p:txBody>
          <a:bodyPr>
            <a:normAutofit fontScale="90000"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ru-RU" dirty="0"/>
              <a:t>                                      Конец</a:t>
            </a:r>
          </a:p>
        </p:txBody>
      </p:sp>
      <p:pic>
        <p:nvPicPr>
          <p:cNvPr id="17411" name="Содержимое 4" descr="cottage classroom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71604" y="1714488"/>
            <a:ext cx="5000660" cy="3571889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285750" y="142875"/>
            <a:ext cx="7572375" cy="2000241"/>
          </a:xfrm>
        </p:spPr>
        <p:txBody>
          <a:bodyPr/>
          <a:lstStyle/>
          <a:p>
            <a:pPr fontAlgn="auto">
              <a:buFont typeface="Wingdings 2"/>
              <a:buNone/>
              <a:defRPr/>
            </a:pPr>
            <a:r>
              <a:rPr lang="ru-RU" sz="2800" b="1" i="1" u="sng" dirty="0" smtClean="0">
                <a:solidFill>
                  <a:schemeClr val="accent3">
                    <a:lumMod val="50000"/>
                  </a:schemeClr>
                </a:solidFill>
              </a:rPr>
              <a:t>Порог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 — часть дома, в традиционных представлениях символическая граница между домом и внешним миром, «своим» и «чужим» пространством.</a:t>
            </a:r>
            <a:endParaRPr lang="ru-RU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7171" name="Содержимое 13" descr="0706191345260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2214554"/>
            <a:ext cx="7239000" cy="3751271"/>
          </a:xfrm>
        </p:spPr>
      </p:pic>
    </p:spTree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357188"/>
            <a:ext cx="7239000" cy="6099175"/>
          </a:xfrm>
        </p:spPr>
        <p:txBody>
          <a:bodyPr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В повседневной жизни с Порогом,  как с пограничным и потому опасным локусом, связывалось множество запретов: не разрешалось садиться или наступать на Порог, здороваться или разговаривать через него, передавать друг другу что-либо через Порог,  особенно детей. По украинским приметам, нельзя есть на Пороге,  иначе люди будут сплетничать; нельзя переливать через Порог  воду после стирки или помои, иначе нападет куриная слепота; запрещалось мести хату от Порога,  иначе заметешь в хату «злыдней» и ее станут обходить стороной сваты; нельзя выметать мусор через Порог, особенно беременной, иначе у нее будут трудные роды, а у ребенка — частые рвоты. Если рубить что-нибудь на Пороге  или бить по нему, то тем самым пустишь в дом ведьму и жаб, а также отдашь себя во власть лихорадок, которые живут у Порога  Нахождение на Пороге  связывалось со смертью, ср. в подблюдной песне: «На пороге сижу, за порог гляжу».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214282" y="357166"/>
            <a:ext cx="3549679" cy="5768975"/>
          </a:xfrm>
        </p:spPr>
        <p:txBody>
          <a:bodyPr>
            <a:normAutofit fontScale="70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Порог  как границу дома защищали с помощью оберегов. На Русском Севере в Порог  нового дома еще на этапе строительства закладывали капельку ртути или высушенную змеиную шкурку, а также прибивали к Порогу  подкову или обломок косы-горбуши. Гуцулы закапывали под Порог  в Юрьев день кусок железа, чтобы у тех, кто его переступит, были здоровые ноги. Русские, построив после пожара новую баню, закапывали в землю под ее порогом задушенную черную курицу.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  <p:pic>
        <p:nvPicPr>
          <p:cNvPr id="9219" name="Содержимое 8" descr="0_5ee47_d6da3026_M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3929058" y="428604"/>
            <a:ext cx="3857652" cy="5429288"/>
          </a:xfr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Содержимое 4" descr="0_5ee44_a69f4dad_M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28596" y="1000108"/>
            <a:ext cx="3500462" cy="4357718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300" y="357188"/>
            <a:ext cx="3521075" cy="5768975"/>
          </a:xfrm>
        </p:spPr>
        <p:txBody>
          <a:bodyPr>
            <a:normAutofit fontScale="70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Отправляясь в церковь крестить ребенка, украинцы и западные славяне для защиты от сглаза клали на Порог  или около него горячие уголья, нож, топор либо серп. На Полтавщине младенца передавали крестной матери через лежащий на Пороге  дома топор. В Житомирском р-не крестные родители переступали через нож, положенный кверху острием на Пороге.  В Курской губ. новорожденного мальчика передавали крестной через Порог, чтобы он стал «хранителем дома».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457200" y="357188"/>
            <a:ext cx="7239000" cy="6148387"/>
          </a:xfrm>
        </p:spPr>
        <p:txBody>
          <a:bodyPr>
            <a:normAutofit fontScale="70000" lnSpcReduction="20000"/>
          </a:bodyPr>
          <a:lstStyle/>
          <a:p>
            <a:pPr marL="274320" indent="-274320" fontAlgn="auto">
              <a:spcAft>
                <a:spcPts val="0"/>
              </a:spcAft>
              <a:buNone/>
              <a:defRPr/>
            </a:pPr>
            <a:endParaRPr lang="ru-RU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С Порогом  были связаны многочисленные эпизоды семейных обрядов. На свадьбе молодая, входя после венчания в дом мужа, не должна касаться Порога,  почему ее подчас и вносили на руках. Впрочем, кое-где в России невеста, наоборот, становилась на Порог  или прыгала с него со словами: «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Кышьте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, овечки, волчок идет!» На Украине молодая наступала на Порог,  утверждая этим свои права в новом доме.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До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XIX в. на Украине сохранялся обычай закапывать под Порогом  умерших некрещеными младенцев; это соответствовало осмыслению Порога  как места, где обитают души умерших, и как границы между миром живых и миром мертвых. В Полтавской губ. мертворожденных детей закапывали под Порогом,  веря, что священник окрестит его, когда переступит через Порог  с крестом в руках.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5389563" y="285750"/>
            <a:ext cx="3429000" cy="6072188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При выносе гроба из дома у всех славянских народов было принято трижды ударять им по Порогу,  что символизировало прощание умершего с жилищем. Так поступали, чтобы покойник больше не возвращался домой (восточные и западные славяне) или чтобы в семье больше никто не умер (южные славяне). Впрочем, в некоторых местах, наоборот, не разрешалось задевать гробом за Порог  и дверные проемы. В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Заонежье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верили, что если такое случится, то душа покойного останется в доме и ее нелегко будет выжить. </a:t>
            </a:r>
          </a:p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8" name="Рисунок 7" descr="0_5ee43_7f219546_L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5783" r="5783"/>
          <a:stretch>
            <a:fillRect/>
          </a:stretch>
        </p:blipFill>
        <p:spPr/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457200" y="357188"/>
            <a:ext cx="7239000" cy="6148387"/>
          </a:xfrm>
        </p:spPr>
        <p:txBody>
          <a:bodyPr>
            <a:normAutofit fontScale="6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При трудных родах роженицу трижды переводили через Порог  избы, что символизировало выход ребенка из материнской утробы. В Вятской губ. новорожденного клали сначала на шубу на стол, а после несли на Порог  и говорили: «Как Порог лежит тихо, спокойно и смирно, так и мой ребенок, раба божья (имя), будь тихий, спокойный и здоровый» . В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Заонежье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женщина, возвращаясь домой после родов, переступала через младенца, положенного в избе вдоль Порога,  со словами: «Как порог этот крепок, так и ты будешь крепок... Все уроки и призоры, останьтесь на Пороге,  а с собой возьму здоровье».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 В семейных обрядах и особенно в народной медицине с Порогом  связывается идея преодоления тоски, привычки, от которой хотели избавиться, болезни и избавления от страдания. У украинцев Харьковской губ. ребенок-сирота в день похорон отца или матери должен был, сидя на Пороге,  съесть кусок хлеба с солью, чтобы не тосковать по умершему и не испытывать страха. В Вологодской обл. от тоски спрыскивали больного водой через Порог,  причем знахарка стояла снаружи, а больной — в избе. В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Заонежье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, чтобы отлучить ребенка от груди, мать кормила его в последний раз, сидя на Пороге  или стоя, поставив ноги по обе стороны Порога.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sz="half" idx="1"/>
          </p:nvPr>
        </p:nvSpPr>
        <p:spPr>
          <a:xfrm>
            <a:off x="357188" y="214313"/>
            <a:ext cx="3621087" cy="5911850"/>
          </a:xfrm>
        </p:spPr>
        <p:txBody>
          <a:bodyPr>
            <a:normAutofit fontScale="40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ru-RU" sz="33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800" dirty="0" smtClean="0">
                <a:solidFill>
                  <a:schemeClr val="bg2">
                    <a:lumMod val="10000"/>
                  </a:schemeClr>
                </a:solidFill>
              </a:rPr>
              <a:t>Порог  был местом совершения множества лечебных процедур и ритуалов. У русских при боли в спине или пояснице человек ложился на Порог,  а последний в семье ребенок — мальчик клал ему на спину веник и легонько рубил его топором, при чем происходил обрядовый диалог: «Что сечешь?» — «Утин (болезнь) секу». — «Секи </a:t>
            </a:r>
            <a:r>
              <a:rPr lang="ru-RU" sz="3800" dirty="0" err="1" smtClean="0">
                <a:solidFill>
                  <a:schemeClr val="bg2">
                    <a:lumMod val="10000"/>
                  </a:schemeClr>
                </a:solidFill>
              </a:rPr>
              <a:t>горазже</a:t>
            </a:r>
            <a:r>
              <a:rPr lang="ru-RU" sz="3800" dirty="0" smtClean="0">
                <a:solidFill>
                  <a:schemeClr val="bg2">
                    <a:lumMod val="10000"/>
                  </a:schemeClr>
                </a:solidFill>
              </a:rPr>
              <a:t>, чтоб век не было» . В Вятской губ. мать «загрызала грыжу» у ребенка, сидя на Пороге;  знахарка </a:t>
            </a:r>
            <a:r>
              <a:rPr lang="ru-RU" sz="3800" dirty="0" err="1" smtClean="0">
                <a:solidFill>
                  <a:schemeClr val="bg2">
                    <a:lumMod val="10000"/>
                  </a:schemeClr>
                </a:solidFill>
              </a:rPr>
              <a:t>меряла</a:t>
            </a:r>
            <a:r>
              <a:rPr lang="ru-RU" sz="3800" dirty="0" smtClean="0">
                <a:solidFill>
                  <a:schemeClr val="bg2">
                    <a:lumMod val="10000"/>
                  </a:schemeClr>
                </a:solidFill>
              </a:rPr>
              <a:t> на Пороге  ребенка, а потом рубила на Пороге  его «рев, переполох». В Архангельской обл. на Порог  лечили от испуга: больного ставили на Порог,  знахарка обходила его, держа в руках нож и топор, затем вонзала их в Порог;  при этом говорили: «Что сечешь?» — «Испуг секу, топором зарубаю, ножом засекаю, боль и испуг унимаю».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  <p:pic>
        <p:nvPicPr>
          <p:cNvPr id="14339" name="Содержимое 10" descr="41953423_image001x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178300" y="1071546"/>
            <a:ext cx="3679848" cy="4214842"/>
          </a:xfrm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1C087EE45DA8B643AF8AC430A6B82E98" ma:contentTypeVersion="0" ma:contentTypeDescription="Создание документа." ma:contentTypeScope="" ma:versionID="0cafe08341b913e3b1708e116774420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13D99AF-AF5F-400C-BF62-897B4566E672}"/>
</file>

<file path=customXml/itemProps2.xml><?xml version="1.0" encoding="utf-8"?>
<ds:datastoreItem xmlns:ds="http://schemas.openxmlformats.org/officeDocument/2006/customXml" ds:itemID="{BE0DCCD6-9C26-4AE2-A41C-EBFF8B821E81}"/>
</file>

<file path=customXml/itemProps3.xml><?xml version="1.0" encoding="utf-8"?>
<ds:datastoreItem xmlns:ds="http://schemas.openxmlformats.org/officeDocument/2006/customXml" ds:itemID="{F70FD438-D544-4C23-B9A6-7D42FFBD7E67}"/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31</TotalTime>
  <Words>1085</Words>
  <PresentationFormat>Экран (4:3)</PresentationFormat>
  <Paragraphs>21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Изящная</vt:lpstr>
      <vt:lpstr>Презентация на тему Порог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                                      Конец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 Порог</dc:title>
  <cp:lastModifiedBy>анна</cp:lastModifiedBy>
  <cp:revision>6</cp:revision>
  <dcterms:modified xsi:type="dcterms:W3CDTF">2011-04-25T18:14:57Z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0x0101001C087EE45DA8B643AF8AC430A6B82E98</vt:lpwstr>
  </property>
</Properties>
</file>